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008" r:id="rId2"/>
    <p:sldMasterId id="2147484021" r:id="rId3"/>
    <p:sldMasterId id="2147484033" r:id="rId4"/>
    <p:sldMasterId id="2147484045" r:id="rId5"/>
    <p:sldMasterId id="2147484057" r:id="rId6"/>
    <p:sldMasterId id="2147484069" r:id="rId7"/>
    <p:sldMasterId id="2147484081" r:id="rId8"/>
  </p:sldMasterIdLst>
  <p:notesMasterIdLst>
    <p:notesMasterId r:id="rId30"/>
  </p:notesMasterIdLst>
  <p:sldIdLst>
    <p:sldId id="1283" r:id="rId9"/>
    <p:sldId id="1886" r:id="rId10"/>
    <p:sldId id="1861" r:id="rId11"/>
    <p:sldId id="1862" r:id="rId12"/>
    <p:sldId id="1867" r:id="rId13"/>
    <p:sldId id="1843" r:id="rId14"/>
    <p:sldId id="1879" r:id="rId15"/>
    <p:sldId id="1880" r:id="rId16"/>
    <p:sldId id="1881" r:id="rId17"/>
    <p:sldId id="1849" r:id="rId18"/>
    <p:sldId id="1848" r:id="rId19"/>
    <p:sldId id="1853" r:id="rId20"/>
    <p:sldId id="1885" r:id="rId21"/>
    <p:sldId id="1876" r:id="rId22"/>
    <p:sldId id="1877" r:id="rId23"/>
    <p:sldId id="1875" r:id="rId24"/>
    <p:sldId id="1882" r:id="rId25"/>
    <p:sldId id="1859" r:id="rId26"/>
    <p:sldId id="1860" r:id="rId27"/>
    <p:sldId id="1878" r:id="rId28"/>
    <p:sldId id="1884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274E75"/>
    <a:srgbClr val="384E64"/>
    <a:srgbClr val="A8EEFE"/>
    <a:srgbClr val="96EAFE"/>
    <a:srgbClr val="7C5989"/>
    <a:srgbClr val="4D6B89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4" autoAdjust="0"/>
  </p:normalViewPr>
  <p:slideViewPr>
    <p:cSldViewPr>
      <p:cViewPr varScale="1">
        <p:scale>
          <a:sx n="69" d="100"/>
          <a:sy n="69" d="100"/>
        </p:scale>
        <p:origin x="-18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otrudnik\Desktop\&#1076;&#1080;&#1072;&#1075;&#1085;&#1086;&#1089;&#1090;&#1080;&#1082;&#1072;%20&#1083;&#1080;&#1095;&#1085;&#1086;&#1089;&#1090;&#1085;&#1086;&#1075;&#1086;%20&#1088;&#1086;&#1089;&#1090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sz="2200" b="1" i="0" baseline="0" dirty="0">
                <a:effectLst/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sz="2200" b="1" i="0" baseline="0" dirty="0" smtClean="0">
                <a:effectLst/>
                <a:latin typeface="Times New Roman" pitchFamily="18" charset="0"/>
                <a:cs typeface="Times New Roman" pitchFamily="18" charset="0"/>
              </a:rPr>
              <a:t>«Диагностика </a:t>
            </a:r>
            <a:r>
              <a:rPr lang="ru-RU" sz="2200" b="1" i="0" baseline="0" dirty="0">
                <a:effectLst/>
                <a:latin typeface="Times New Roman" pitchFamily="18" charset="0"/>
                <a:cs typeface="Times New Roman" pitchFamily="18" charset="0"/>
              </a:rPr>
              <a:t>личностного </a:t>
            </a:r>
            <a:r>
              <a:rPr lang="ru-RU" sz="2200" b="1" i="0" baseline="0" dirty="0" smtClean="0">
                <a:effectLst/>
                <a:latin typeface="Times New Roman" pitchFamily="18" charset="0"/>
                <a:cs typeface="Times New Roman" pitchFamily="18" charset="0"/>
              </a:rPr>
              <a:t>роста»  </a:t>
            </a:r>
          </a:p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sz="2200" b="1" i="0" baseline="0" dirty="0" smtClean="0">
                <a:effectLst/>
                <a:latin typeface="Times New Roman" pitchFamily="18" charset="0"/>
                <a:cs typeface="Times New Roman" pitchFamily="18" charset="0"/>
              </a:rPr>
              <a:t>8, 10 классы </a:t>
            </a:r>
            <a:endParaRPr lang="ru-RU" sz="2200" dirty="0">
              <a:effectLst/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7260990874546006E-2"/>
          <c:y val="0.15587191700922121"/>
          <c:w val="0.96273900912545396"/>
          <c:h val="0.433521101822019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8-е классы</c:v>
                </c:pt>
              </c:strCache>
            </c:strRef>
          </c:tx>
          <c:invertIfNegative val="0"/>
          <c:cat>
            <c:multiLvlStrRef>
              <c:f>Лист1!$A$2:$B$22</c:f>
              <c:multiLvlStrCache>
                <c:ptCount val="21"/>
                <c:lvl>
                  <c:pt idx="0">
                    <c:v>Ситуативно-негативное</c:v>
                  </c:pt>
                  <c:pt idx="1">
                    <c:v>Ситуативно-позитивное</c:v>
                  </c:pt>
                  <c:pt idx="2">
                    <c:v>Устойчиво-позитивное</c:v>
                  </c:pt>
                  <c:pt idx="3">
                    <c:v>Ситуативно-негативное</c:v>
                  </c:pt>
                  <c:pt idx="4">
                    <c:v>Ситуативно-позитивное</c:v>
                  </c:pt>
                  <c:pt idx="5">
                    <c:v>Устойчиво-позитивное</c:v>
                  </c:pt>
                  <c:pt idx="6">
                    <c:v>Ситуативно-негативное</c:v>
                  </c:pt>
                  <c:pt idx="7">
                    <c:v>Ситуативно-позитивное</c:v>
                  </c:pt>
                  <c:pt idx="8">
                    <c:v>Устойчиво-позитивное</c:v>
                  </c:pt>
                  <c:pt idx="9">
                    <c:v>Ситуативно-негативное</c:v>
                  </c:pt>
                  <c:pt idx="10">
                    <c:v>Ситуативно-позитивное</c:v>
                  </c:pt>
                  <c:pt idx="11">
                    <c:v>Устойчиво-позитивное</c:v>
                  </c:pt>
                  <c:pt idx="12">
                    <c:v>Ситуативно-негативное</c:v>
                  </c:pt>
                  <c:pt idx="13">
                    <c:v>Ситуативно-позитивное</c:v>
                  </c:pt>
                  <c:pt idx="14">
                    <c:v>Устойчиво-позитивное</c:v>
                  </c:pt>
                  <c:pt idx="15">
                    <c:v>Ситуативно-негативное</c:v>
                  </c:pt>
                  <c:pt idx="16">
                    <c:v>Ситуативно-позитивное</c:v>
                  </c:pt>
                  <c:pt idx="17">
                    <c:v>Устойчиво-позитивное</c:v>
                  </c:pt>
                  <c:pt idx="18">
                    <c:v>Ситуативно-негативное</c:v>
                  </c:pt>
                  <c:pt idx="19">
                    <c:v>Ситуативно-позитивное</c:v>
                  </c:pt>
                  <c:pt idx="20">
                    <c:v>Устойчиво-позитивное</c:v>
                  </c:pt>
                </c:lvl>
                <c:lvl>
                  <c:pt idx="0">
                    <c:v>Отношение подростка к семье</c:v>
                  </c:pt>
                  <c:pt idx="3">
                    <c:v>Отношение подростка к Отечеству</c:v>
                  </c:pt>
                  <c:pt idx="6">
                    <c:v>Отношение подростка к Земле</c:v>
                  </c:pt>
                  <c:pt idx="9">
                    <c:v>Отношение подростка к миру</c:v>
                  </c:pt>
                  <c:pt idx="12">
                    <c:v>Отношение подростка к труду</c:v>
                  </c:pt>
                  <c:pt idx="15">
                    <c:v>Отношение подростка к культуре</c:v>
                  </c:pt>
                  <c:pt idx="18">
                    <c:v>Отношение подростка к знаниям</c:v>
                  </c:pt>
                </c:lvl>
              </c:multiLvlStrCache>
            </c:multiLvlStrRef>
          </c:cat>
          <c:val>
            <c:numRef>
              <c:f>Лист1!$C$2:$C$22</c:f>
              <c:numCache>
                <c:formatCode>General</c:formatCode>
                <c:ptCount val="21"/>
                <c:pt idx="0">
                  <c:v>22</c:v>
                </c:pt>
                <c:pt idx="1">
                  <c:v>150</c:v>
                </c:pt>
                <c:pt idx="2">
                  <c:v>323</c:v>
                </c:pt>
                <c:pt idx="3">
                  <c:v>66</c:v>
                </c:pt>
                <c:pt idx="4">
                  <c:v>258</c:v>
                </c:pt>
                <c:pt idx="5">
                  <c:v>159</c:v>
                </c:pt>
                <c:pt idx="6">
                  <c:v>39</c:v>
                </c:pt>
                <c:pt idx="7">
                  <c:v>227</c:v>
                </c:pt>
                <c:pt idx="8">
                  <c:v>224</c:v>
                </c:pt>
                <c:pt idx="9">
                  <c:v>84</c:v>
                </c:pt>
                <c:pt idx="10">
                  <c:v>319</c:v>
                </c:pt>
                <c:pt idx="11">
                  <c:v>75</c:v>
                </c:pt>
                <c:pt idx="12">
                  <c:v>27</c:v>
                </c:pt>
                <c:pt idx="13">
                  <c:v>202</c:v>
                </c:pt>
                <c:pt idx="14">
                  <c:v>260</c:v>
                </c:pt>
                <c:pt idx="15">
                  <c:v>47</c:v>
                </c:pt>
                <c:pt idx="16">
                  <c:v>225</c:v>
                </c:pt>
                <c:pt idx="17">
                  <c:v>212</c:v>
                </c:pt>
                <c:pt idx="18">
                  <c:v>82</c:v>
                </c:pt>
                <c:pt idx="19">
                  <c:v>246</c:v>
                </c:pt>
                <c:pt idx="20">
                  <c:v>153</c:v>
                </c:pt>
              </c:numCache>
            </c:numRef>
          </c:val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10-е классы</c:v>
                </c:pt>
              </c:strCache>
            </c:strRef>
          </c:tx>
          <c:invertIfNegative val="0"/>
          <c:cat>
            <c:multiLvlStrRef>
              <c:f>Лист1!$A$2:$B$22</c:f>
              <c:multiLvlStrCache>
                <c:ptCount val="21"/>
                <c:lvl>
                  <c:pt idx="0">
                    <c:v>Ситуативно-негативное</c:v>
                  </c:pt>
                  <c:pt idx="1">
                    <c:v>Ситуативно-позитивное</c:v>
                  </c:pt>
                  <c:pt idx="2">
                    <c:v>Устойчиво-позитивное</c:v>
                  </c:pt>
                  <c:pt idx="3">
                    <c:v>Ситуативно-негативное</c:v>
                  </c:pt>
                  <c:pt idx="4">
                    <c:v>Ситуативно-позитивное</c:v>
                  </c:pt>
                  <c:pt idx="5">
                    <c:v>Устойчиво-позитивное</c:v>
                  </c:pt>
                  <c:pt idx="6">
                    <c:v>Ситуативно-негативное</c:v>
                  </c:pt>
                  <c:pt idx="7">
                    <c:v>Ситуативно-позитивное</c:v>
                  </c:pt>
                  <c:pt idx="8">
                    <c:v>Устойчиво-позитивное</c:v>
                  </c:pt>
                  <c:pt idx="9">
                    <c:v>Ситуативно-негативное</c:v>
                  </c:pt>
                  <c:pt idx="10">
                    <c:v>Ситуативно-позитивное</c:v>
                  </c:pt>
                  <c:pt idx="11">
                    <c:v>Устойчиво-позитивное</c:v>
                  </c:pt>
                  <c:pt idx="12">
                    <c:v>Ситуативно-негативное</c:v>
                  </c:pt>
                  <c:pt idx="13">
                    <c:v>Ситуативно-позитивное</c:v>
                  </c:pt>
                  <c:pt idx="14">
                    <c:v>Устойчиво-позитивное</c:v>
                  </c:pt>
                  <c:pt idx="15">
                    <c:v>Ситуативно-негативное</c:v>
                  </c:pt>
                  <c:pt idx="16">
                    <c:v>Ситуативно-позитивное</c:v>
                  </c:pt>
                  <c:pt idx="17">
                    <c:v>Устойчиво-позитивное</c:v>
                  </c:pt>
                  <c:pt idx="18">
                    <c:v>Ситуативно-негативное</c:v>
                  </c:pt>
                  <c:pt idx="19">
                    <c:v>Ситуативно-позитивное</c:v>
                  </c:pt>
                  <c:pt idx="20">
                    <c:v>Устойчиво-позитивное</c:v>
                  </c:pt>
                </c:lvl>
                <c:lvl>
                  <c:pt idx="0">
                    <c:v>Отношение подростка к семье</c:v>
                  </c:pt>
                  <c:pt idx="3">
                    <c:v>Отношение подростка к Отечеству</c:v>
                  </c:pt>
                  <c:pt idx="6">
                    <c:v>Отношение подростка к Земле</c:v>
                  </c:pt>
                  <c:pt idx="9">
                    <c:v>Отношение подростка к миру</c:v>
                  </c:pt>
                  <c:pt idx="12">
                    <c:v>Отношение подростка к труду</c:v>
                  </c:pt>
                  <c:pt idx="15">
                    <c:v>Отношение подростка к культуре</c:v>
                  </c:pt>
                  <c:pt idx="18">
                    <c:v>Отношение подростка к знаниям</c:v>
                  </c:pt>
                </c:lvl>
              </c:multiLvlStrCache>
            </c:multiLvlStrRef>
          </c:cat>
          <c:val>
            <c:numRef>
              <c:f>Лист1!$D$2:$D$22</c:f>
              <c:numCache>
                <c:formatCode>General</c:formatCode>
                <c:ptCount val="21"/>
                <c:pt idx="0">
                  <c:v>15</c:v>
                </c:pt>
                <c:pt idx="1">
                  <c:v>169</c:v>
                </c:pt>
                <c:pt idx="2">
                  <c:v>257</c:v>
                </c:pt>
                <c:pt idx="3">
                  <c:v>85</c:v>
                </c:pt>
                <c:pt idx="4">
                  <c:v>251</c:v>
                </c:pt>
                <c:pt idx="5">
                  <c:v>97</c:v>
                </c:pt>
                <c:pt idx="6">
                  <c:v>86</c:v>
                </c:pt>
                <c:pt idx="7">
                  <c:v>268</c:v>
                </c:pt>
                <c:pt idx="8">
                  <c:v>78</c:v>
                </c:pt>
                <c:pt idx="9">
                  <c:v>74</c:v>
                </c:pt>
                <c:pt idx="10">
                  <c:v>273</c:v>
                </c:pt>
                <c:pt idx="11">
                  <c:v>87</c:v>
                </c:pt>
                <c:pt idx="12">
                  <c:v>18</c:v>
                </c:pt>
                <c:pt idx="13">
                  <c:v>169</c:v>
                </c:pt>
                <c:pt idx="14">
                  <c:v>258</c:v>
                </c:pt>
                <c:pt idx="15">
                  <c:v>40</c:v>
                </c:pt>
                <c:pt idx="16">
                  <c:v>231</c:v>
                </c:pt>
                <c:pt idx="17">
                  <c:v>166</c:v>
                </c:pt>
                <c:pt idx="18">
                  <c:v>64</c:v>
                </c:pt>
                <c:pt idx="19">
                  <c:v>246</c:v>
                </c:pt>
                <c:pt idx="20">
                  <c:v>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189181312"/>
        <c:axId val="189469824"/>
        <c:axId val="0"/>
      </c:bar3DChart>
      <c:catAx>
        <c:axId val="18918131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89469824"/>
        <c:crosses val="autoZero"/>
        <c:auto val="1"/>
        <c:lblAlgn val="ctr"/>
        <c:lblOffset val="100"/>
        <c:noMultiLvlLbl val="0"/>
      </c:catAx>
      <c:valAx>
        <c:axId val="1894698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891813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0818764039767937"/>
          <c:y val="0.89811577719451985"/>
          <c:w val="0.4794513572566011"/>
          <c:h val="0.10188422280548266"/>
        </c:manualLayout>
      </c:layout>
      <c:overlay val="0"/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3AEED-6FAA-4C1A-8C3D-44391978D9F2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368E9-A4E7-4813-B068-74AB4BDFE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64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368E9-A4E7-4813-B068-74AB4BDFE8C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072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="" xmlns:a16="http://schemas.microsoft.com/office/drawing/2014/main" id="{BDCBADE1-6C0D-4CC0-AC6B-7316B9F64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="" xmlns:a16="http://schemas.microsoft.com/office/drawing/2014/main" id="{9D864D61-B2A7-406C-9F4E-7E3CC0CD5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91F291-D525-4B28-A391-F2EDC3D4C570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837BFB-3117-4BB1-ADD4-0FE526944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9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29338A-EF8B-44B1-AF51-DB90FCCABBEE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2376C9C-EE3B-4E4F-BCB3-81EABF71F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25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4F61C7-ED02-4C50-A1F2-95B9AB9F8B7F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8932E59-4656-4803-98F0-E2EA38584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76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E7D4AC-67C1-4BD3-AB1A-8EE21C8B0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0CBDAC8-ECBE-4CD7-B58A-0BDB397FF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823DBF-30A8-43B4-BC2E-33A72FEF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BEA247-46C5-454A-BA0A-8935B241A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53A070-03E2-4FCF-BDF5-91CE5E40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976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A58127-6B5F-4D35-8F8D-F950B2A8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E7F24A-C7E2-44E9-99E7-4D0E8D7B2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3D56BD6-99A1-4013-9E34-8ED7705FF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B2D73E-D3CA-4B7A-A86D-74C6E8C5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hangingPunct="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D053EB-20C6-477C-81CB-1AEF933E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80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6671CA-10AB-41E9-8964-771934774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E83432-CF26-430E-A302-6CE338355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7166F0-FB87-465C-8C3A-F6C8B8DBB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F34BEB-406F-4778-AE3C-56607DC93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D723E1-E632-4508-BAE8-ADD66466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063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85EE1E-17C4-47CD-83A9-A694F8B4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0E4BFA-9846-4196-A8AF-33935E4E0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1224C89-B10B-456C-A60B-7B8482EDB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40DCA7D-0921-4250-AF31-8622FD33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962072B-5E60-464D-A81D-F853DF5B6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hangingPunct="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8C97FAD-4232-40E6-84AA-BDE0B7A87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08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B79ED0-B4AE-49FE-86F7-CF7E690EE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4A1DB7-39B6-49BD-9030-1CD4A4D32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8B2967-7A56-4DD6-B604-9DC87154A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C70D334-D599-4E47-8167-89CF8279E4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16D07AE-64F2-4C8C-B38A-A49FBD8804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668D990-0097-4E5C-834F-0E4180001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82DEC0F-B00A-4CD2-ACE3-B4571322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hangingPunct="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AD69E6F-2495-4A8D-AA38-2A23D52D4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205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8FD528-E096-4DA5-9FAC-4FB30F9D3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8E60931-F597-497C-9CC7-379F5875A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A3085D2-3324-4A70-8EB1-B69BD8FD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5C9E5E-88AD-43B3-BC85-B9D80600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49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F2225A7-BCEA-49AF-9754-70817DAC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C830096-DF6F-47D3-9F2C-03C14862A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833D64A-AA98-4D05-AF43-0097EA3D1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141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EB8EA7-B475-4E72-B790-383A0379F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30C1CE-E64B-4A94-9DAF-68AD3E5D8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076B6A4-9940-44E1-89DB-D01E38414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7EC7F03-19B6-4CC7-842B-229895003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7FD41C0-2EA8-471A-ABBC-A67BE5018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hangingPunct="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49092D-3342-455D-8BBC-99195F9F0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0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3622E2-0FC2-4909-87DF-A854DF5E622B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337B1D6-89EF-45FF-965C-5F5641CC6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89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6007D3-B7EC-4306-97F1-2D38F741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7706D37-DEB3-4EFA-915C-9FD2DAF7D8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EB51A77-F16C-4386-9AD6-C0883EB42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D1AA095-8AD2-40C0-AA21-693EC83D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80FA02-86C2-454C-B2AA-7C67A09F0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AEEA78-86F8-4030-A204-D3E93901D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222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D0B8BE-52CF-498C-B0DD-5053F782D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5FD5A51-22B1-4FED-A815-20F2282DE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D187A7-797C-4BB3-8FF1-A759247A5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1C3152-7119-4FB8-AC7E-C83B8B827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hangingPunct="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8255F3-C4E0-44E6-B3F4-D0B1E076B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52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B0423D2-71F1-4485-8201-74C2DC753B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80AF309-5591-4B1B-9BA9-AF20A1EFC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4B9AB2-68F7-43B5-9A93-D3F9472F3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C617B4-944A-4505-9484-8E43CCBA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0" hangingPunct="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23EA33-32CB-480A-865B-9691EA18B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402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344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3655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579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701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7633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5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5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EAD3BDF-F015-4F68-8916-913485C1ACC2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E3E22B-C30B-4BCA-83D3-3D4608F32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94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110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04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020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4567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9780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E7169DA1-968E-4552-AD07-CE28C33C4D2B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29422235-918B-46B7-A675-6B3CBB788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8698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8F8DA8BE-99CE-429F-A128-850D0BC8FF44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61C653B7-97A0-407F-84FA-99EDB0791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2337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4261271B-DDA0-4935-917A-972A7CC01EB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FBA9EC1D-2F9B-4C65-B8CA-AED30175E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391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E35D5B76-5314-4667-AD0A-A6093BD316DE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A359AA52-C905-446F-8212-D2FDE08A1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5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326DF428-9AD0-4BEA-A673-A8228302C3F7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3FF96277-6250-45B5-BC44-8DE57B5B0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04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AE3C4B-238C-455C-8788-02D675B6133A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53EE0FE-0334-40DB-B0B0-26451CA04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171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D6C7CE21-8538-4EE8-ABD2-5AE0A77A4E6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F4A44D80-B212-4019-97C6-84F7F67B4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44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7A5041BE-E9C0-4E23-B190-2750AFDC4743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1C387B5C-4304-4AA3-9FFA-79C111E90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735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EA0AA611-F838-48E6-86C4-94C395C6D332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F4B50BDD-9CFF-4FA9-8232-6E02E7ADB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7324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52B5A158-09B6-48AA-A97E-B8E28924AAB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AB43ABDE-598F-4FF6-A64C-3EC46F61A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0004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B40F8828-EFAE-4493-A1D7-041105459BD4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A1B2F73C-7458-406E-A1AB-7FA3C90FE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931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E13942E8-C8F0-48FF-849C-6726345791C5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Arial"/>
              </a:defRPr>
            </a:lvl1pPr>
          </a:lstStyle>
          <a:p>
            <a:pPr>
              <a:defRPr/>
            </a:pPr>
            <a:fld id="{07145B92-B70F-4C07-82DC-8C5884A191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5263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5481B-47B0-4762-8FCD-F547CE01839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C99B3-2298-4CB0-9E59-F125914F5A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3659011"/>
      </p:ext>
    </p:extLst>
  </p:cSld>
  <p:clrMapOvr>
    <a:masterClrMapping/>
  </p:clrMapOvr>
  <p:transition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73DDC-86C9-4AFF-8087-D1B205BE29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19333-C6AC-47B3-973E-A83FFE986C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7229787"/>
      </p:ext>
    </p:extLst>
  </p:cSld>
  <p:clrMapOvr>
    <a:masterClrMapping/>
  </p:clrMapOvr>
  <p:transition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90" y="170974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90" y="458947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1300F-18D7-4DBE-9339-862FBEAC46C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D1C1-1B11-48C1-9098-B77F7E70F3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3825642"/>
      </p:ext>
    </p:extLst>
  </p:cSld>
  <p:clrMapOvr>
    <a:masterClrMapping/>
  </p:clrMapOvr>
  <p:transition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482AE-3F0F-4B44-9338-7BC58BB5591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60386-4393-4016-B15D-A39E2FA02A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0105476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157181D-3D58-4213-8D24-14D3CB5EF2C8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F9DC98-7610-4CEA-89B6-23C302F75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106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3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5" y="2505077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0FE6C-4395-41E9-BFAE-797D4A7380C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02A2E-EE93-4A18-9A13-98884B99D1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750155"/>
      </p:ext>
    </p:extLst>
  </p:cSld>
  <p:clrMapOvr>
    <a:masterClrMapping/>
  </p:clrMapOvr>
  <p:transition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CCBA-BCE6-4541-A1D5-C5163200F2D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A1D32-F005-4AAC-8E0B-3031FA066B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3208043"/>
      </p:ext>
    </p:extLst>
  </p:cSld>
  <p:clrMapOvr>
    <a:masterClrMapping/>
  </p:clrMapOvr>
  <p:transition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C4CE7-FFA7-4CE2-B488-8CECF8C7EB2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C4DA7-A2A9-4CD4-8128-92C841473E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0810907"/>
      </p:ext>
    </p:extLst>
  </p:cSld>
  <p:clrMapOvr>
    <a:masterClrMapping/>
  </p:clrMapOvr>
  <p:transition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400" y="987432"/>
            <a:ext cx="4629151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4" y="2057406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1745E-468A-42C9-9CBE-5DB69DA4285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50470-BA0A-4A12-B689-891D27C8A7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1672429"/>
      </p:ext>
    </p:extLst>
  </p:cSld>
  <p:clrMapOvr>
    <a:masterClrMapping/>
  </p:clrMapOvr>
  <p:transition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400" y="987432"/>
            <a:ext cx="4629151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4" y="2057406"/>
            <a:ext cx="2949179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FDC8-A0E2-4179-9D0C-C09A3F901B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A8C2A-5E73-4601-9AA9-D48FFC0B22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9842584"/>
      </p:ext>
    </p:extLst>
  </p:cSld>
  <p:clrMapOvr>
    <a:masterClrMapping/>
  </p:clrMapOvr>
  <p:transition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423B6-C5B8-401D-BC97-76289A7459A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30D70-355D-40B7-A29D-A5A455349D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1740341"/>
      </p:ext>
    </p:extLst>
  </p:cSld>
  <p:clrMapOvr>
    <a:masterClrMapping/>
  </p:clrMapOvr>
  <p:transition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80" y="365134"/>
            <a:ext cx="1971675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4" y="365134"/>
            <a:ext cx="5800725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D742E-BE6C-4AA1-9D24-3B3BBA235A7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096C5-2659-4AE4-8F40-C2F69946F5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9823946"/>
      </p:ext>
    </p:extLst>
  </p:cSld>
  <p:clrMapOvr>
    <a:masterClrMapping/>
  </p:clrMapOvr>
  <p:transition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7169DA1-968E-4552-AD07-CE28C33C4D2B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9422235-918B-46B7-A675-6B3CBB788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9781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F8DA8BE-99CE-429F-A128-850D0BC8FF44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C653B7-97A0-407F-84FA-99EDB0791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3258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261271B-DDA0-4935-917A-972A7CC01EB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BA9EC1D-2F9B-4C65-B8CA-AED30175E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8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E148A1-D27F-435B-8392-5BAE9BC5B86B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6ACC32-C553-40C8-A7CC-BC6F840AC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7053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5D5B76-5314-4667-AD0A-A6093BD316DE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59AA52-C905-446F-8212-D2FDE08A1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111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6DF428-9AD0-4BEA-A673-A8228302C3F7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F96277-6250-45B5-BC44-8DE57B5B0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654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6C7CE21-8538-4EE8-ABD2-5AE0A77A4E6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4A44D80-B212-4019-97C6-84F7F67B4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391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A5041BE-E9C0-4E23-B190-2750AFDC4743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387B5C-4304-4AA3-9FFA-79C111E90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0146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A0AA611-F838-48E6-86C4-94C395C6D332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4B50BDD-9CFF-4FA9-8232-6E02E7ADB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3223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2B5A158-09B6-48AA-A97E-B8E28924AAB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B43ABDE-598F-4FF6-A64C-3EC46F61A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3340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40F8828-EFAE-4493-A1D7-041105459BD4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1B2F73C-7458-406E-A1AB-7FA3C90FE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7113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3942E8-C8F0-48FF-849C-6726345791C5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145B92-B70F-4C07-82DC-8C5884A191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1805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7169DA1-968E-4552-AD07-CE28C33C4D2B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422235-918B-46B7-A675-6B3CBB788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577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F8DA8BE-99CE-429F-A128-850D0BC8FF44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1C653B7-97A0-407F-84FA-99EDB0791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85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9D424B6-35E6-42DE-A5DC-9C620B81136C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0DF83FE-F68F-45CC-A823-9452BE72E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8417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261271B-DDA0-4935-917A-972A7CC01EB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BA9EC1D-2F9B-4C65-B8CA-AED30175E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241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35D5B76-5314-4667-AD0A-A6093BD316DE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59AA52-C905-446F-8212-D2FDE08A1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7210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26DF428-9AD0-4BEA-A673-A8228302C3F7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FF96277-6250-45B5-BC44-8DE57B5B0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1426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6C7CE21-8538-4EE8-ABD2-5AE0A77A4E6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4A44D80-B212-4019-97C6-84F7F67B4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755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A5041BE-E9C0-4E23-B190-2750AFDC4743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C387B5C-4304-4AA3-9FFA-79C111E90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2173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A0AA611-F838-48E6-86C4-94C395C6D332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4B50BDD-9CFF-4FA9-8232-6E02E7ADB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2140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2B5A158-09B6-48AA-A97E-B8E28924AAB6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43ABDE-598F-4FF6-A64C-3EC46F61A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0264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40F8828-EFAE-4493-A1D7-041105459BD4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1B2F73C-7458-406E-A1AB-7FA3C90FE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56992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13942E8-C8F0-48FF-849C-6726345791C5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7145B92-B70F-4C07-82DC-8C5884A191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660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11AA64-46BB-4662-8960-67027783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1C2634D-F19F-45DE-9A5E-758293914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0848B2-B417-477F-90C5-E045A10D2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564E46-2258-427B-B80C-8631D3419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064B2F8-1BD1-42DD-B356-97BA49D8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51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DFB72B9-A3A9-4746-8C92-DCE4D374C5A9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2F86DEF-0CEE-4A7D-9DCE-4A868D95F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25131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3F3282-258A-47B9-B986-537F67F6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E58982-2C71-454E-A1E3-B297B2BBF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F66531-5A8F-4B50-91A3-1F86BE41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57626E-20C5-433E-8478-77A0E16D0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CC5D7EC-2FE2-4813-84ED-2B58CE1A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949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C21282-F953-4438-890B-ACB745F7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FC79D9E-F8E4-4985-AB02-63D7A6EB1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95B8489-0AEF-4A19-A055-31AA4B209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D117B53-4B9D-4B1C-B618-A5C4B62C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C2C8518-E7A2-4A92-82FB-D15DC772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6424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491AFC-1C69-43D4-86BE-79919832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4953387-CD99-46FD-8E87-A80F394A3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813AF9E-CACD-439B-9FFA-3461D1DC6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07F684B-85B1-4F41-BB6B-26D74B2A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1051BEC-3532-4966-A7DF-3D5D2821C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11AF06A-C55C-4B3A-AF58-4CC8A002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4040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909578-2A55-460B-8B13-BB02F8E7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CE308AB-D20C-491B-9432-A76547812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A9641E8-667F-409E-BFF9-352FFFFC9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E838A89-C3C6-46D3-AEEC-AF0FC22A4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1B5CE23-30A6-45E3-96A4-B143131448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71F20AF-CEBC-4EB1-B4B6-A25D73B2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CFF83DD-36E2-4530-8F89-0FBEFEA5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28F36AB-6325-48B8-8E08-F1600967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747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72B946-F7B7-440C-AB81-331D9299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19D17A2-DED6-4F2E-9A2C-4F45E17B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BCDF8DC-BA47-4496-BDDD-FA0D0445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C72C7D7-6A52-4501-9EC9-9A33E2D6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9593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B2C75C5-4441-48CA-8AF4-1992D452D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E0F5BEC-891F-438C-80CF-C7CAAFFE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61CC242-823D-4758-9A42-D68151A1B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46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A23F62-2BE7-4825-A2A8-0EE8F705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5D1A5D-0EFF-4FA4-8C65-3B898B28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66045F7-BDF2-4F82-943D-5DC229015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6FDF490-25CF-4FF6-97D0-FAD91FE4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1C6C341-8282-4540-9F04-559189A2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C8EEC4-B37F-47F7-8131-A6E4AB9B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2557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FBFB92-C1A7-4D69-B15C-E3BADB3B6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D46B9AD-67BB-4FB4-9198-46BA4C898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2EA1DE6-E09B-4BD0-A694-7B0A89826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51DAEDF-A70C-4523-8118-3D08586A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42519E5-21B4-447E-A6DD-EBA64030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8045E1-A0ED-443E-A4DE-8ED2E30D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104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91CE0C-B6A9-4103-9938-53CE5077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7E50183-BA36-4B68-9876-FF089CFEC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D8C8F3A-BC55-4E02-884F-C307E5C6F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C91159-49E1-4036-BCD0-06A22361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85D8F3-93C4-4BFB-AB88-FD232B5E0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626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5334C1E-F84F-433E-937F-C643D09A9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445EFD5-12F6-4B16-A86D-407D41934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B2B980-8D73-4C91-8C19-1541A1029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1B561B-906F-4578-98B0-984AB1A2E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EE85AAF-2D58-451C-99E4-9253DEEF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11BCA0-514F-4CC0-B61A-3C4E52DF3B79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BC75D6-18CE-4ED4-923A-581908369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66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27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636EFCC-D7E5-482E-B49F-AC8FD7DEC8F4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42EA1AC-81B7-4B1A-A433-38D085FFA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26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B992CF-B560-4848-9E1F-43174EE2D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38BD56A-1AA4-41FC-8EA5-041BF4CB9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243A53-9E66-4C4B-9A06-29BDDC67C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fld id="{F80983FE-DB37-4A9A-8446-03996E4D8F6E}" type="datetimeFigureOut">
              <a:rPr lang="ru-RU" smtClean="0">
                <a:solidFill>
                  <a:srgbClr val="000000"/>
                </a:solidFill>
                <a:latin typeface="Calibri"/>
              </a:rPr>
              <a:pPr eaLnBrk="0" hangingPunct="0">
                <a:defRPr/>
              </a:pPr>
              <a:t>12.03.2026</a:t>
            </a:fld>
            <a:endParaRPr lang="ru-RU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FC3327-7FA5-400B-82B3-9ABC9EDF8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8A007C-8C61-4CFE-B643-AAB546AD5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fld id="{22456AE9-47B1-4790-BEB7-8D4CB13D8AD2}" type="slidenum">
              <a:rPr lang="ru-RU" smtClean="0">
                <a:solidFill>
                  <a:srgbClr val="D1282E"/>
                </a:solidFill>
                <a:latin typeface="Calibri"/>
              </a:rPr>
              <a:pPr eaLnBrk="0" hangingPunct="0">
                <a:defRPr/>
              </a:pPr>
              <a:t>‹#›</a:t>
            </a:fld>
            <a:endParaRPr lang="ru-RU">
              <a:solidFill>
                <a:srgbClr val="D1282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680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  <p:sldLayoutId id="214748402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BD126CB-972D-40C1-B6BC-8C515EDE2C7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BD17A32-02F0-4C53-BC51-38EBC3BCFD1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7746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fontAlgn="auto">
              <a:defRPr/>
            </a:pPr>
            <a:fld id="{621663FE-6B4A-49D4-BEA1-6ABEDEDBBF31}" type="datetimeFigureOut">
              <a:rPr lang="ru-RU" kern="0"/>
              <a:pPr fontAlgn="auto">
                <a:defRPr/>
              </a:pPr>
              <a:t>12.03.2026</a:t>
            </a:fld>
            <a:endParaRPr lang="ru-RU" ker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fontAlgn="auto">
              <a:defRPr/>
            </a:pPr>
            <a:endParaRPr lang="ru-RU" ker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 fontAlgn="auto">
              <a:defRPr/>
            </a:pPr>
            <a:fld id="{9840F049-86ED-4AC7-A99F-FCD35CCAF277}" type="slidenum">
              <a:rPr lang="ru-RU" kern="0"/>
              <a:pPr fontAlgn="auto">
                <a:defRPr/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168854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</p:sldLayoutIdLst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>
        <a:spcBef>
          <a:spcPts val="0"/>
        </a:spcBef>
        <a:spcAft>
          <a:spcPts val="0"/>
        </a:spcAft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>
        <a:spcBef>
          <a:spcPts val="0"/>
        </a:spcBef>
        <a:spcAft>
          <a:spcPts val="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>
        <a:spcBef>
          <a:spcPts val="0"/>
        </a:spcBef>
        <a:spcAft>
          <a:spcPts val="0"/>
        </a:spcAft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>
        <a:spcBef>
          <a:spcPts val="0"/>
        </a:spcBef>
        <a:spcAft>
          <a:spcPts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6186"/>
            <a:ext cx="78867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6684"/>
            <a:ext cx="78867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hangingPunct="0">
              <a:defRPr/>
            </a:pPr>
            <a:fld id="{0C76E75C-4F16-48DE-9EAF-3638428875F9}" type="datetime1">
              <a:rPr lang="ru-RU">
                <a:solidFill>
                  <a:prstClr val="black">
                    <a:tint val="75000"/>
                  </a:prstClr>
                </a:solidFill>
              </a:rPr>
              <a:pPr eaLnBrk="0" hangingPunct="0">
                <a:defRPr/>
              </a:pPr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eaLnBrk="0" hangingPunct="0">
              <a:defRPr/>
            </a:pPr>
            <a:fld id="{20925B2D-F039-4EB0-9B57-27B70E54D4AE}" type="slidenum">
              <a:rPr lang="ru-RU" altLang="ru-RU">
                <a:cs typeface="Arial" charset="0"/>
              </a:rPr>
              <a:pPr eaLnBrk="0" hangingPunct="0">
                <a:defRPr/>
              </a:pPr>
              <a:t>‹#›</a:t>
            </a:fld>
            <a:endParaRPr lang="ru-RU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14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ransition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621663FE-6B4A-49D4-BEA1-6ABEDEDBBF31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9840F049-86ED-4AC7-A99F-FCD35CCAF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17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21663FE-6B4A-49D4-BEA1-6ABEDEDBBF31}" type="datetimeFigureOut">
              <a:rPr lang="ru-RU"/>
              <a:pPr>
                <a:defRPr/>
              </a:pPr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840F049-86ED-4AC7-A99F-FCD35CCAF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20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CEC7E2-F7DB-4553-B910-625B115E0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336ADDC-10E4-46CA-985F-55FE8CBCD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20D2DF-F56A-47E2-B26F-D9042C767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1AB77-4A93-4ED2-B1B1-187E2CB9BC1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1A543E-529A-4B84-B734-5D1BD20EF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ACA96F-2BBE-4A65-9A07-2203E6A9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D6694-59EC-46B3-97DA-1A6A729B4EF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vk.com/club16886134" TargetMode="Externa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0566D2B4-6753-44C5-A4DE-7ADA2DFD5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2276872"/>
            <a:ext cx="8351838" cy="2509450"/>
          </a:xfrm>
        </p:spPr>
        <p:txBody>
          <a:bodyPr/>
          <a:lstStyle/>
          <a:p>
            <a:r>
              <a:rPr lang="ru-RU" b="1" dirty="0" smtClean="0">
                <a:solidFill>
                  <a:srgbClr val="110397"/>
                </a:solidFill>
                <a:latin typeface="Arial" charset="0"/>
              </a:rPr>
              <a:t>Программа непрерывного казачьего образования: особенности реализации </a:t>
            </a:r>
            <a:endParaRPr lang="ru-RU" alt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Подзаголовок 2">
            <a:extLst>
              <a:ext uri="{FF2B5EF4-FFF2-40B4-BE49-F238E27FC236}">
                <a16:creationId xmlns:a16="http://schemas.microsoft.com/office/drawing/2014/main" xmlns="" id="{3DD47DA4-44F7-4954-855A-63E6799FB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158" y="5445224"/>
            <a:ext cx="8337581" cy="1079401"/>
          </a:xfrm>
        </p:spPr>
        <p:txBody>
          <a:bodyPr/>
          <a:lstStyle/>
          <a:p>
            <a:pPr lvl="0"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Иванова Н.Б, доцент кафедры </a:t>
            </a:r>
          </a:p>
          <a:p>
            <a:pPr lvl="0"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теории и практики управления образованием ИРО</a:t>
            </a:r>
          </a:p>
          <a:p>
            <a:pPr lvl="0"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т. 8918 5272444; 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ivanovanb55@mail.ru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F:\Логотип и фоны ИРО\лого цвет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0"/>
            <a:ext cx="8928992" cy="1772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rgbClr val="0070C0"/>
          </a:solidFill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Планируемые результаты освоения учащимися ООП ООО. Личностные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результаты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712968" cy="5661248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3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Развитие </a:t>
            </a: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духовно-нравственной личности казака, разумно сочетающей личные интересы с общественными ценностями</a:t>
            </a:r>
            <a:r>
              <a:rPr lang="ru-RU" sz="3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3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</a:t>
            </a: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чувства долга, ответственности, готовности к защите Отечества, чувства любви и привязанности к семье, родному дому, своей Родине, традициям, обычаям казачества. </a:t>
            </a:r>
            <a:endParaRPr lang="ru-RU" sz="30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3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Становление </a:t>
            </a: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гражданственности и любви к Родине на примерах истории развития Донского казачества, его традиций и культуры.</a:t>
            </a:r>
            <a:endParaRPr lang="ru-RU" sz="3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43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9AEF49-CC8B-4CF9-9A58-03B33E7DD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0522"/>
            <a:ext cx="7956376" cy="95020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УСТЬ-БЕЛОКАЛИТВИНСКИЙ ЮРТ</a:t>
            </a:r>
            <a:endParaRPr lang="ru-RU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34A9678-881F-47E5-A3A0-005AA5610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224524"/>
            <a:ext cx="4716016" cy="5633475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marL="82296" indent="0">
              <a:buNone/>
            </a:pP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Заповеди казаков</a:t>
            </a:r>
          </a:p>
          <a:p>
            <a:pPr marL="82296" indent="0">
              <a:buNone/>
            </a:pP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ЧЕСТЬ И ДОБРОЕ ИМЯ ДЛЯ КАЗАКА ДОРОЖЕ ЖИЗНИ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КАЗАКИ ВСЕ РАВНЫ В СВОИХ ПРАВАХ. ПОМНИ: "НЕТ НИ КНЯЗЯ, НИ РАБА, НО ВСЕ РАБЫ БОЖИИ".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 ТЕБЕ СУДЯТ ОБО ВСЁМ КАЗАЧЕСТВЕ И НАРОДЕ ТВОЁМ.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СЛУЖИ ВЕРНО СВОЕМУ НАРОДУ, А НЕ ВОЖДЯМ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ДЕРЖИ СЛОВО. СЛОВО КАЗАКА ДОРОГО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ЧТИ СТАРШИХ, УВАЖАЙ СТАРОСТЬ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ДЕРЖИСЬ ВЕРЫ ПРЕДКОВ, ПОСТУПАЙ ПО ОБЫЧАЯМ СВОЕГО НАРОДА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ПОГИБАЙ, А ТОВАРИЩА ВЫРУЧАЙ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БУДЬ ТРУДОЛЮБИВ. НЕ БЕЗДЕЙСТВУЙ</a:t>
            </a:r>
          </a:p>
          <a:p>
            <a:pPr marL="82296" indent="0">
              <a:buNone/>
            </a:pP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БЕРЕГИ СЕМЬЮ СВОЮ. СЛУЖИ ЕЙ ПРИМЕРОМ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78A555A-E361-42ED-9C7A-1236DC2ED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4008" y="1224524"/>
            <a:ext cx="4214272" cy="5633475"/>
          </a:xfrm>
        </p:spPr>
        <p:txBody>
          <a:bodyPr>
            <a:normAutofit fontScale="25000" lnSpcReduction="20000"/>
          </a:bodyPr>
          <a:lstStyle/>
          <a:p>
            <a:pPr marL="82296" indent="0">
              <a:buNone/>
            </a:pPr>
            <a:r>
              <a:rPr lang="ru-RU" sz="9600" dirty="0"/>
              <a:t>           </a:t>
            </a: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цели</a:t>
            </a:r>
          </a:p>
          <a:p>
            <a:pPr marL="82296" indent="0">
              <a:buNone/>
            </a:pP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Чувство гордости за принадлежность к Донской казачьей земле</a:t>
            </a:r>
          </a:p>
          <a:p>
            <a:pPr marL="82296" indent="0">
              <a:buNone/>
            </a:pP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Равноправие всех перед законом</a:t>
            </a:r>
          </a:p>
          <a:p>
            <a:pPr marL="82296" indent="0">
              <a:buNone/>
            </a:pP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Ответственность за свои поступки и дела.</a:t>
            </a:r>
          </a:p>
          <a:p>
            <a:pPr marL="82296" indent="0">
              <a:buNone/>
            </a:pP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Верность своему народу, казачьему роду.</a:t>
            </a:r>
          </a:p>
          <a:p>
            <a:pPr marL="82296" indent="0">
              <a:buNone/>
            </a:pP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Уважение к истории родного края, к истории казачьего рода.</a:t>
            </a:r>
          </a:p>
          <a:p>
            <a:pPr marL="82296" indent="0">
              <a:buNone/>
            </a:pP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Самопожертвование ради веры, друзей и Отечества.</a:t>
            </a:r>
          </a:p>
          <a:p>
            <a:pPr marL="82296" indent="0">
              <a:buNone/>
            </a:pPr>
            <a: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Преданность семье, верность семейному укладу.</a:t>
            </a:r>
          </a:p>
          <a:p>
            <a:pPr marL="82296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12730123-29DE-4C0F-9ECE-EB428AA2D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" y="30522"/>
            <a:ext cx="1296144" cy="119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872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627784" y="836613"/>
            <a:ext cx="6516216" cy="6021387"/>
          </a:xfrm>
        </p:spPr>
        <p:txBody>
          <a:bodyPr>
            <a:noAutofit/>
          </a:bodyPr>
          <a:lstStyle/>
          <a:p>
            <a:pPr marL="0" indent="449263" algn="ctr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класс</a:t>
            </a:r>
          </a:p>
          <a:p>
            <a:pPr marL="0" indent="449263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Кочевники на Дону: киммерийцы, сарматы,  скифы, гунны, готы, хазары, печенеги, половцы, монголы. Памятники их пребывания в крае. Скифский звериный стиль. </a:t>
            </a:r>
          </a:p>
          <a:p>
            <a:pPr marL="0" indent="449263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Начало формирования донского казачества в 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веке. Участие донских казаков в войнах России в XVI веке. Культура донских казаков.</a:t>
            </a:r>
          </a:p>
          <a:p>
            <a:pPr marL="0" lvl="0" indent="541338" algn="ctr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 класс</a:t>
            </a:r>
            <a:endParaRPr lang="ru-RU" sz="2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541338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Донская земля в 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XVII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веке. Участие донских казаков в событиях Смутного времени. Войско Донское в эпоху социальных потрясений XVII века. Боевые действия Войска Донского. Культура донских казаков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Донской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край в составе  Российской империи </a:t>
            </a:r>
            <a:r>
              <a:rPr lang="en-US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XVIII – XIX 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веков.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донских казаков в войнах Российской империи.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91220"/>
            <a:ext cx="2376264" cy="2653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237626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9472"/>
            <a:ext cx="9144000" cy="81724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нашего края. Ростовская область»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91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F943BF-470E-400A-A870-BDA5C6593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16" y="232050"/>
            <a:ext cx="7886700" cy="13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со статусом «казачья»</a:t>
            </a:r>
            <a:b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</a:t>
            </a:r>
            <a:b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модули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9D3A23-D03E-4040-804E-929A2FB92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84576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490AC6A-CD41-4551-9E16-C0E0DA562E5D}"/>
              </a:ext>
            </a:extLst>
          </p:cNvPr>
          <p:cNvSpPr/>
          <p:nvPr/>
        </p:nvSpPr>
        <p:spPr>
          <a:xfrm>
            <a:off x="395536" y="1556795"/>
            <a:ext cx="8352928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Начальное общее образование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площадка «Казачьи игры»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клуб «Казачка»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объединение «Казачата»</a:t>
            </a:r>
          </a:p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CED2607-A192-4DF2-A027-658509EAFD62}"/>
              </a:ext>
            </a:extLst>
          </p:cNvPr>
          <p:cNvSpPr/>
          <p:nvPr/>
        </p:nvSpPr>
        <p:spPr>
          <a:xfrm>
            <a:off x="383602" y="3339404"/>
            <a:ext cx="8352928" cy="16561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общее образование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клуб «Донские казаки»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Танцевальная студия народного танца «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Лазорики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объединение «Защитники Отечества»</a:t>
            </a:r>
          </a:p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C3F328C-5204-4CC6-9194-E3D05ED47CCA}"/>
              </a:ext>
            </a:extLst>
          </p:cNvPr>
          <p:cNvSpPr/>
          <p:nvPr/>
        </p:nvSpPr>
        <p:spPr>
          <a:xfrm>
            <a:off x="395536" y="5157191"/>
            <a:ext cx="8352928" cy="15841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общее образование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клуб «Казачья удаль»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Патриотическая организация «Донские казаки»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Литературная медиа-студия «Шолоховские чтения»</a:t>
            </a:r>
          </a:p>
        </p:txBody>
      </p:sp>
    </p:spTree>
    <p:extLst>
      <p:ext uri="{BB962C8B-B14F-4D97-AF65-F5344CB8AC3E}">
        <p14:creationId xmlns:p14="http://schemas.microsoft.com/office/powerpoint/2010/main" val="302252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rgbClr val="0070C0"/>
          </a:solidFill>
        </p:spPr>
        <p:txBody>
          <a:bodyPr/>
          <a:lstStyle/>
          <a:p>
            <a:pPr>
              <a:lnSpc>
                <a:spcPct val="114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Программы 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непрерывного казачьего образования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688632"/>
          </a:xfrm>
        </p:spPr>
        <p:txBody>
          <a:bodyPr/>
          <a:lstStyle/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Подготовлены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программно-учебные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методические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материалы 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истории и культуре донского казачества.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Разработаны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тематические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модули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казачьего компонента …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Введены во внеурочную деятельность, в систему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ДО,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систему воспитания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разные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формы деятельности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историко-культурным контентом и современным казачьим укладом. 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Организованы казачьи детско-взрослые объединения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…</a:t>
            </a: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Созданы открытые информационные площадки,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медиа-ресурсы 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Разработаны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Программы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развития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ОО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казачьим компонентом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Определены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методики </a:t>
            </a: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измерения уровня личностного развития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учащихся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Сформирован перечень учебно-методической литературы и электронных ресурсов реализации регионального казачьего компонента на всех уровнях </a:t>
            </a: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образования.</a:t>
            </a: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r>
              <a:rPr lang="ru-RU" sz="22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Разработан мониторинг эффективности реализации Программы непрерывного казачьего образования</a:t>
            </a:r>
            <a:endParaRPr lang="ru-RU" sz="2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Font typeface="Times New Roman"/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039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rgbClr val="0070C0"/>
          </a:solidFill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реализации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непрерывного казачьего образования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712968" cy="504056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Доля рабочих программ учебных предметов, курсов казачьего компонента в части учебного плана, формируемой участниками образовательных отношений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Доля рабочих программ курсов внеурочной деятельности с казачьим компонентом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Доля общеразвивающих программ дополнительного образования казачьего направления в организациях дополнительного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образования</a:t>
            </a: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Доля мероприятий в Календарном плане воспитательной работы образовательной организации казачьего направления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выпускников образовательных организаций, пополнивших казачьи сообщества Ростовской области.</a:t>
            </a:r>
          </a:p>
          <a:p>
            <a:pPr>
              <a:spcBef>
                <a:spcPts val="0"/>
              </a:spcBef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572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события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036496" cy="60932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нормативную правовую базу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в условиях непрерывного казачьего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>
              <a:spcBef>
                <a:spcPts val="0"/>
              </a:spcBef>
            </a:pPr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ООП с региональным казачьим компонентом</a:t>
            </a: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Спроектировать маршрут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научно-методического сопровождения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непрерывного казачьего образования</a:t>
            </a: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диагностических исследований для определения личностного развития учащихся </a:t>
            </a:r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</a:pP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систему мониторинга результативности и эффективности реализации программы непрерывного казачьего образования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ru-RU" dirty="0"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289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мониторинговых исследований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7255868"/>
              </p:ext>
            </p:extLst>
          </p:nvPr>
        </p:nvGraphicFramePr>
        <p:xfrm>
          <a:off x="0" y="908720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9910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692696"/>
          </a:xfrm>
          <a:solidFill>
            <a:srgbClr val="0070C0"/>
          </a:solidFill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ВПР. История. 6 класс. 2023 г.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4251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rgbClr val="0070C0"/>
          </a:solidFill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проверочная работа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0080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373216"/>
            <a:ext cx="9144000" cy="1484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Парадный расчет казаков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Всевеликого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войска Донского  на военном параде в честь 76-й годовщины Победы в Великой Отечественной войне в Москве. Что вы знаете о подвигах земляков в годы войны?  Какие чувства испытывают казаки в парадном строю в день Победы? 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29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031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132856"/>
          </a:xfrm>
          <a:solidFill>
            <a:srgbClr val="0070C0"/>
          </a:solidFill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«Об образовании в РФ»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48 Обязанности и ответственность педагогических работников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200" b="1" dirty="0" smtClean="0">
                <a:solidFill>
                  <a:schemeClr val="bg1"/>
                </a:solidFill>
                <a:latin typeface="Times New Roman"/>
              </a:rPr>
              <a:t>п</a:t>
            </a:r>
            <a:r>
              <a:rPr lang="ru-RU" sz="3200" b="1" dirty="0">
                <a:solidFill>
                  <a:schemeClr val="bg1"/>
                </a:solidFill>
                <a:latin typeface="Times New Roman"/>
              </a:rPr>
              <a:t>. 1.1 введен </a:t>
            </a:r>
            <a:r>
              <a:rPr lang="ru-RU" sz="3200" b="1" dirty="0" smtClean="0">
                <a:solidFill>
                  <a:schemeClr val="bg1"/>
                </a:solidFill>
                <a:latin typeface="Times New Roman"/>
              </a:rPr>
              <a:t>ФЗ</a:t>
            </a:r>
            <a:r>
              <a:rPr lang="ru-RU" sz="3200" b="1" dirty="0">
                <a:solidFill>
                  <a:schemeClr val="bg1"/>
                </a:solidFill>
                <a:latin typeface="Times New Roman"/>
              </a:rPr>
              <a:t> от 25.12.2023 N </a:t>
            </a:r>
            <a:r>
              <a:rPr lang="ru-RU" sz="3200" b="1" dirty="0" smtClean="0">
                <a:solidFill>
                  <a:schemeClr val="bg1"/>
                </a:solidFill>
                <a:latin typeface="Times New Roman"/>
              </a:rPr>
              <a:t>685-ФЗ/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76872"/>
            <a:ext cx="8424936" cy="4267147"/>
          </a:xfrm>
        </p:spPr>
        <p:txBody>
          <a:bodyPr/>
          <a:lstStyle/>
          <a:p>
            <a:r>
              <a:rPr lang="ru-RU" sz="3000" b="1" dirty="0">
                <a:solidFill>
                  <a:srgbClr val="7030A0"/>
                </a:solidFill>
                <a:latin typeface="Times New Roman"/>
              </a:rPr>
              <a:t>1.1) формировать в процессе осуществления педагогической деятельности у обучающихся чувство патриотизма, уважение к памяти защитников Отечества и подвигам Героев Отечества, закону и правопорядку, человеку труда и старшему поколению, взаимное уважение, бережное отношение к культурному наследию и традициям многонационального народа </a:t>
            </a:r>
            <a:r>
              <a:rPr lang="ru-RU" sz="3000" b="1" dirty="0" smtClean="0">
                <a:solidFill>
                  <a:srgbClr val="7030A0"/>
                </a:solidFill>
                <a:latin typeface="Times New Roman"/>
              </a:rPr>
              <a:t>РФ</a:t>
            </a:r>
            <a:endParaRPr lang="ru-RU" sz="3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72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574" y="1196752"/>
            <a:ext cx="5928593" cy="548372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Продолжают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свою славную ратную историю донские казаки и во время СВО.</a:t>
            </a: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Более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полутора тысяч казаков Войска Донского по велению сердца и души отправились помогать своим братьям бороться с фашизмом на Донбассе и защищать интересы Российского государства. </a:t>
            </a:r>
            <a:endParaRPr lang="ru-RU" sz="22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Все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повторяется. Государство попросило помощи, и казаки первыми откликнулись на зов. Эта ситуация в очередной раз доказывает: патриотизм, мужество и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пассионарность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 крови у казачьего народа, ничто не может истребить </a:t>
            </a: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их"</a:t>
            </a:r>
            <a:endParaRPr lang="ru-RU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1"/>
            <a:ext cx="9144000" cy="111847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</p:pic>
      <p:sp>
        <p:nvSpPr>
          <p:cNvPr id="4" name="AutoShape 2" descr="Атам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85796"/>
            <a:ext cx="2973257" cy="2287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63846" y="3717032"/>
            <a:ext cx="2880321" cy="2880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Бодряков Сергей Николаевич,  атаман войскового казачьего общества «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Всевеликое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войско Донское»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794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132856"/>
          </a:xfrm>
          <a:solidFill>
            <a:srgbClr val="0070C0"/>
          </a:solidFill>
        </p:spPr>
        <p:txBody>
          <a:bodyPr/>
          <a:lstStyle/>
          <a:p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Указ Президента Российской Федерации</a:t>
            </a:r>
            <a:b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 утверждении Основ государственной политики по сохранению и укреплению традиционных российских духовно-нравственных ценностей</a:t>
            </a:r>
            <a:b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ноябрь 2022 года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348880"/>
            <a:ext cx="8712968" cy="4392488"/>
          </a:xfrm>
        </p:spPr>
        <p:txBody>
          <a:bodyPr/>
          <a:lstStyle/>
          <a:p>
            <a:pPr marL="0" lvl="0"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None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«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Традиционные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ценности – это нравственные ориентиры, формирующие мировоззрение граждан России, передаваемые от поколения к поколению, </a:t>
            </a:r>
          </a:p>
          <a:p>
            <a:pPr marL="0" lvl="0"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лежащие в основе общероссийской гражданской идентичности и единого культурного пространства страны, укрепляющие гражданское единство, </a:t>
            </a:r>
          </a:p>
          <a:p>
            <a:pPr marL="0" lvl="0"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нашедшее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свое уникальное, самобытное проявление </a:t>
            </a:r>
          </a:p>
          <a:p>
            <a:pPr marL="0" lvl="0"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духовном, историческом  и культурном развитии многонационального народа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России».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73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4744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исследования </a:t>
            </a:r>
            <a:br>
              <a:rPr lang="ru-RU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  - 2023 год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A19333-C6AC-47B3-973E-A83FFE986C6D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3999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316990"/>
      </p:ext>
    </p:extLst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0070C0"/>
          </a:solidFill>
        </p:spPr>
        <p:txBody>
          <a:bodyPr/>
          <a:lstStyle/>
          <a:p>
            <a:r>
              <a:rPr lang="ru-RU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r>
              <a:rPr lang="ru-RU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9036496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03649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50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2983" cy="1412776"/>
          </a:xfrm>
          <a:solidFill>
            <a:srgbClr val="0070C0"/>
          </a:solidFill>
        </p:spPr>
        <p:txBody>
          <a:bodyPr/>
          <a:lstStyle/>
          <a:p>
            <a:r>
              <a:rPr lang="ru-RU" sz="3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непрерывного казачьего образования Ростовской области  </a:t>
            </a:r>
            <a:endParaRPr lang="ru-RU" sz="3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32" y="1556792"/>
            <a:ext cx="4387652" cy="5301208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Концептуальный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Содержательный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Научно-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методический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Организационно-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информационный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Управленческий 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499220" cy="540922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р о г р а м </a:t>
            </a:r>
            <a:r>
              <a:rPr lang="ru-RU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 ы е      б л о к и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1412776"/>
            <a:ext cx="4684559" cy="540922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– ЛИЧНОСТНЫЕ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учебные модули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курсов внеурочной деятельности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  социальное партнерство, официальный сайт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851920" y="2834220"/>
            <a:ext cx="576064" cy="36004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73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rgbClr val="0070C0"/>
          </a:solidFill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с 1 сентября 2025 года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55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>
            <a:extLst>
              <a:ext uri="{FF2B5EF4-FFF2-40B4-BE49-F238E27FC236}">
                <a16:creationId xmlns="" xmlns:a16="http://schemas.microsoft.com/office/drawing/2014/main" id="{8C50CEF6-E03C-44CA-9773-BF7C0F22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620688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ООО с 1 сентября 2023 г.</a:t>
            </a:r>
            <a:endParaRPr lang="ru-RU" alt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30" name="Group 18">
            <a:extLst>
              <a:ext uri="{FF2B5EF4-FFF2-40B4-BE49-F238E27FC236}">
                <a16:creationId xmlns="" xmlns:a16="http://schemas.microsoft.com/office/drawing/2014/main" id="{2ABC3424-10DA-40DA-B0C9-0E28B33A7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388916"/>
              </p:ext>
            </p:extLst>
          </p:nvPr>
        </p:nvGraphicFramePr>
        <p:xfrm>
          <a:off x="107504" y="620688"/>
          <a:ext cx="8856984" cy="6248424"/>
        </p:xfrm>
        <a:graphic>
          <a:graphicData uri="http://schemas.openxmlformats.org/drawingml/2006/table">
            <a:tbl>
              <a:tblPr/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43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30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121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/казачий компонент/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освоения обучающимися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казачий компонент/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оценки достижения планируемых результатов освоения ООП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Рабочие программы учебных предметов </a:t>
                      </a: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/казачий компонент/</a:t>
                      </a: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Рабочие программы курсов внеурочной деятельности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/казачий компонент/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Программа формирования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УУД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/казачий компонент/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Рабочая программа воспитания /</a:t>
                      </a: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казачий компонент</a:t>
                      </a: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endParaRPr kumimoji="0" lang="ru-RU" alt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Учебный план  /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казачий компонент/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внеурочной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казачий компонент/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учебный график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Календарный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воспитательной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  /</a:t>
                      </a: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казачий компонент/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условий реализации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</a:t>
                      </a: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alt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казачий компонент/</a:t>
                      </a:r>
                      <a:endParaRPr kumimoji="0" lang="ru-RU" alt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8287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2520279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принципы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ринцип регионализации содержания образования;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ринцип культурно-исторического подхода в развитии казачьего движения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ООП включает: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0070C0"/>
          </a:solidFill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ООО. Пояснительная записка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8784976" cy="3456384"/>
          </a:xfrm>
          <a:prstGeom prst="rect">
            <a:avLst/>
          </a:prstGeom>
          <a:solidFill>
            <a:srgbClr val="0070C0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132375618"/>
      </p:ext>
    </p:extLst>
  </p:cSld>
  <p:clrMapOvr>
    <a:masterClrMapping/>
  </p:clrMapOvr>
</p:sld>
</file>

<file path=ppt/theme/theme1.xml><?xml version="1.0" encoding="utf-8"?>
<a:theme xmlns:a="http://schemas.openxmlformats.org/drawingml/2006/main" name="2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РП</Template>
  <TotalTime>7077</TotalTime>
  <Words>1122</Words>
  <Application>Microsoft Office PowerPoint</Application>
  <PresentationFormat>Экран (4:3)</PresentationFormat>
  <Paragraphs>149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23_Тема Office</vt:lpstr>
      <vt:lpstr>Тема Office</vt:lpstr>
      <vt:lpstr>1_Тема Office</vt:lpstr>
      <vt:lpstr>8_Тема Office</vt:lpstr>
      <vt:lpstr>6_Тема Office</vt:lpstr>
      <vt:lpstr>10_Тема Office</vt:lpstr>
      <vt:lpstr>9_Тема Office</vt:lpstr>
      <vt:lpstr>2_Тема Office</vt:lpstr>
      <vt:lpstr>Программа непрерывного казачьего образования: особенности реализации </vt:lpstr>
      <vt:lpstr>Презентация PowerPoint</vt:lpstr>
      <vt:lpstr>Указ Президента Российской Федерации Об утверждении Основ государственной политики по сохранению и укреплению традиционных российских духовно-нравственных ценностей ноябрь 2022 года </vt:lpstr>
      <vt:lpstr>Национальные исследования  качества образования  - 2023 год</vt:lpstr>
      <vt:lpstr>Исследования Рособрнадзора 2022</vt:lpstr>
      <vt:lpstr>Программа непрерывного казачьего образования Ростовской области  </vt:lpstr>
      <vt:lpstr>ООП с 1 сентября 2025 года</vt:lpstr>
      <vt:lpstr>ООП ООО с 1 сентября 2023 г.</vt:lpstr>
      <vt:lpstr>ООП ООО. Пояснительная записка</vt:lpstr>
      <vt:lpstr> Планируемые результаты освоения учащимися ООП ООО. Личностные результаты </vt:lpstr>
      <vt:lpstr>УСТЬ-БЕЛОКАЛИТВИНСКИЙ ЮРТ</vt:lpstr>
      <vt:lpstr>Презентация PowerPoint</vt:lpstr>
      <vt:lpstr>Школа со статусом «казачья» Рабочая программа воспитания Вариативные модули</vt:lpstr>
      <vt:lpstr> Ожидаемые результаты реализации Программы  непрерывного казачьего образования </vt:lpstr>
      <vt:lpstr> Мониторинг результатов реализации  Программы непрерывного казачьего образования </vt:lpstr>
      <vt:lpstr>Контрольные события</vt:lpstr>
      <vt:lpstr>Результаты мониторинговых исследований</vt:lpstr>
      <vt:lpstr>ВПР. История. 6 класс. 2023 г.</vt:lpstr>
      <vt:lpstr>Школьная проверочная работа</vt:lpstr>
      <vt:lpstr> ФЗ «Об образовании в РФ» ст. 48 Обязанности и ответственность педагогических работников /п. 1.1 введен ФЗ от 25.12.2023 N 685-ФЗ/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 Иванова</cp:lastModifiedBy>
  <cp:revision>642</cp:revision>
  <cp:lastPrinted>1601-01-01T00:00:00Z</cp:lastPrinted>
  <dcterms:created xsi:type="dcterms:W3CDTF">2014-10-01T00:34:48Z</dcterms:created>
  <dcterms:modified xsi:type="dcterms:W3CDTF">2026-03-12T17:54:05Z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TC010900251033</vt:lpwstr>
  </property>
</Properties>
</file>